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6" r:id="rId5"/>
    <p:sldId id="275" r:id="rId6"/>
    <p:sldId id="261" r:id="rId7"/>
    <p:sldId id="273" r:id="rId8"/>
    <p:sldId id="263" r:id="rId9"/>
    <p:sldId id="279" r:id="rId10"/>
    <p:sldId id="265" r:id="rId11"/>
    <p:sldId id="264" r:id="rId12"/>
    <p:sldId id="272" r:id="rId13"/>
    <p:sldId id="266" r:id="rId14"/>
    <p:sldId id="267" r:id="rId15"/>
    <p:sldId id="258" r:id="rId16"/>
    <p:sldId id="271" r:id="rId17"/>
    <p:sldId id="270" r:id="rId18"/>
    <p:sldId id="268" r:id="rId19"/>
    <p:sldId id="259" r:id="rId20"/>
    <p:sldId id="277" r:id="rId21"/>
    <p:sldId id="269" r:id="rId22"/>
    <p:sldId id="278" r:id="rId23"/>
    <p:sldId id="280" r:id="rId24"/>
    <p:sldId id="281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118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</c:v>
                </c:pt>
              </c:strCache>
            </c:strRef>
          </c:tx>
          <c:dLbls>
            <c:dLbl>
              <c:idx val="0"/>
              <c:layout>
                <c:manualLayout>
                  <c:x val="1.7601636979958264E-3"/>
                  <c:y val="0.2313916271070825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индекс здоровья </c:v>
                </c:pt>
                <c:pt idx="1">
                  <c:v>I группа здоровья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0.30000000000000004</c:v>
                </c:pt>
                <c:pt idx="1">
                  <c:v>7.400000000000001E-2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2013-2014</c:v>
                </c:pt>
              </c:strCache>
            </c:strRef>
          </c:tx>
          <c:dLbls>
            <c:dLbl>
              <c:idx val="0"/>
              <c:layout>
                <c:manualLayout>
                  <c:x val="-7.0406547919833083E-3"/>
                  <c:y val="0.2991160057725703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индекс здоровья </c:v>
                </c:pt>
                <c:pt idx="1">
                  <c:v>I группа здоровья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0.38300000000000006</c:v>
                </c:pt>
                <c:pt idx="1">
                  <c:v>7.5000000000000011E-2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2014-2015</c:v>
                </c:pt>
              </c:strCache>
            </c:strRef>
          </c:tx>
          <c:dLbls>
            <c:dLbl>
              <c:idx val="0"/>
              <c:layout>
                <c:manualLayout>
                  <c:x val="-5.2804910939874819E-3"/>
                  <c:y val="-0.42892106488142145"/>
                </c:manualLayout>
              </c:layout>
              <c:dLblPos val="inBase"/>
              <c:showVal val="1"/>
            </c:dLbl>
            <c:dLbl>
              <c:idx val="1"/>
              <c:layout>
                <c:manualLayout>
                  <c:x val="1.7601636979958264E-3"/>
                  <c:y val="-0.1241613608867272"/>
                </c:manualLayout>
              </c:layout>
              <c:dLblPos val="inBase"/>
              <c:showVal val="1"/>
            </c:dLbl>
            <c:txPr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Base"/>
            <c:showVal val="1"/>
          </c:dLbls>
          <c:cat>
            <c:strRef>
              <c:f>Лист1!$A$2:$A$3</c:f>
              <c:strCache>
                <c:ptCount val="2"/>
                <c:pt idx="0">
                  <c:v>индекс здоровья </c:v>
                </c:pt>
                <c:pt idx="1">
                  <c:v>I группа здоровья</c:v>
                </c:pt>
              </c:strCache>
            </c:strRef>
          </c:cat>
          <c:val>
            <c:numRef>
              <c:f>Лист1!$D$2:$D$3</c:f>
              <c:numCache>
                <c:formatCode>0.00%</c:formatCode>
                <c:ptCount val="2"/>
                <c:pt idx="0">
                  <c:v>0.38430000000000003</c:v>
                </c:pt>
                <c:pt idx="1">
                  <c:v>7.6000000000000012E-2</c:v>
                </c:pt>
              </c:numCache>
            </c:numRef>
          </c:val>
        </c:ser>
        <c:axId val="87481344"/>
        <c:axId val="75383552"/>
      </c:barChart>
      <c:catAx>
        <c:axId val="87481344"/>
        <c:scaling>
          <c:orientation val="minMax"/>
        </c:scaling>
        <c:axPos val="b"/>
        <c:numFmt formatCode="General" sourceLinked="1"/>
        <c:tickLblPos val="nextTo"/>
        <c:crossAx val="75383552"/>
        <c:crosses val="autoZero"/>
        <c:auto val="1"/>
        <c:lblAlgn val="ctr"/>
        <c:lblOffset val="100"/>
      </c:catAx>
      <c:valAx>
        <c:axId val="75383552"/>
        <c:scaling>
          <c:orientation val="minMax"/>
        </c:scaling>
        <c:axPos val="l"/>
        <c:majorGridlines/>
        <c:numFmt formatCode="0%" sourceLinked="1"/>
        <c:tickLblPos val="nextTo"/>
        <c:crossAx val="8748134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152401"/>
            <a:ext cx="7772400" cy="137159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Муниципальное общеобразовательное учреждение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№3»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основания: 1964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600" y="5573271"/>
            <a:ext cx="7696200" cy="113232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Home\Pictures\новые\DlUa3eJvN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597" y="1491642"/>
            <a:ext cx="6014732" cy="40082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13" descr="http://uhta-school3.ru/static/img/0000/0001/0314/10314652.ft6g8ixt3v.W2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82" y="18789"/>
            <a:ext cx="1403240" cy="173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призёры муниципального этапа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предметных олимпиад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87963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b="1" kern="100" dirty="0">
                <a:latin typeface="Times New Roman"/>
                <a:ea typeface="Lucida Sans Unicode"/>
              </a:rPr>
              <a:t>2012- 2013 учебный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год</a:t>
            </a:r>
            <a:r>
              <a:rPr lang="en-US" sz="2400" b="1" kern="100" dirty="0" smtClean="0">
                <a:latin typeface="Times New Roman"/>
                <a:ea typeface="Lucida Sans Unicode"/>
              </a:rPr>
              <a:t>:</a:t>
            </a:r>
            <a:endParaRPr lang="ru-RU" sz="2400" b="1" kern="100" dirty="0" smtClean="0">
              <a:latin typeface="Times New Roman"/>
              <a:ea typeface="Lucida Sans Unicode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err="1" smtClean="0">
                <a:latin typeface="Times New Roman"/>
                <a:ea typeface="Lucida Sans Unicode"/>
              </a:rPr>
              <a:t>Чекмарева</a:t>
            </a:r>
            <a:r>
              <a:rPr lang="ru-RU" sz="2400" kern="100" dirty="0" smtClean="0">
                <a:latin typeface="Times New Roman"/>
                <a:ea typeface="Lucida Sans Unicode"/>
              </a:rPr>
              <a:t> Н. – 10б класс- русский язык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Карлов Д. – 9а класс – английский язык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err="1" smtClean="0">
                <a:latin typeface="Times New Roman"/>
                <a:ea typeface="Lucida Sans Unicode"/>
              </a:rPr>
              <a:t>Черницын</a:t>
            </a:r>
            <a:r>
              <a:rPr lang="ru-RU" sz="2400" kern="100" dirty="0" smtClean="0">
                <a:latin typeface="Times New Roman"/>
                <a:ea typeface="Lucida Sans Unicode"/>
              </a:rPr>
              <a:t> К., Маков С. -11б класс- физическая культура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Усачев С.- 8а класс – Основы безопасности жизнедеятельности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err="1" smtClean="0">
                <a:latin typeface="Times New Roman"/>
                <a:ea typeface="Lucida Sans Unicode"/>
              </a:rPr>
              <a:t>Бардова</a:t>
            </a:r>
            <a:r>
              <a:rPr lang="ru-RU" sz="2400" kern="100" dirty="0" smtClean="0">
                <a:latin typeface="Times New Roman"/>
                <a:ea typeface="Lucida Sans Unicode"/>
              </a:rPr>
              <a:t> А.- 11б класс- экология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err="1" smtClean="0">
                <a:latin typeface="Times New Roman"/>
                <a:ea typeface="Lucida Sans Unicode"/>
              </a:rPr>
              <a:t>Смольникова</a:t>
            </a:r>
            <a:r>
              <a:rPr lang="ru-RU" sz="2400" kern="100" dirty="0" smtClean="0">
                <a:latin typeface="Times New Roman"/>
                <a:ea typeface="Lucida Sans Unicode"/>
              </a:rPr>
              <a:t> П. – 7а класс- математика</a:t>
            </a:r>
            <a:endParaRPr lang="ru-RU" sz="2400" kern="100" dirty="0">
              <a:latin typeface="Times New Roman"/>
              <a:ea typeface="Lucida Sans Unicode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b="1" kern="100" dirty="0" smtClean="0">
                <a:latin typeface="Times New Roman"/>
                <a:ea typeface="Lucida Sans Unicode"/>
              </a:rPr>
              <a:t>2013- </a:t>
            </a:r>
            <a:r>
              <a:rPr lang="ru-RU" sz="2400" b="1" kern="100" dirty="0">
                <a:latin typeface="Times New Roman"/>
                <a:ea typeface="Lucida Sans Unicode"/>
              </a:rPr>
              <a:t>2014 учебный год:</a:t>
            </a:r>
            <a:endParaRPr lang="ru-RU" sz="2400" kern="100" dirty="0">
              <a:latin typeface="Times New Roman"/>
              <a:ea typeface="Lucida Sans Unicode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Платонов Никита – 11б класс – физика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err="1" smtClean="0">
                <a:latin typeface="Times New Roman"/>
                <a:ea typeface="Lucida Sans Unicode"/>
              </a:rPr>
              <a:t>Павлюк</a:t>
            </a:r>
            <a:r>
              <a:rPr lang="ru-RU" sz="2400" kern="100" dirty="0" smtClean="0">
                <a:latin typeface="Times New Roman"/>
                <a:ea typeface="Lucida Sans Unicode"/>
              </a:rPr>
              <a:t> Р.- 8а класс- химия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Карлов Д.- 10а класс – английский язык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err="1" smtClean="0">
                <a:latin typeface="Times New Roman"/>
                <a:ea typeface="Lucida Sans Unicode"/>
              </a:rPr>
              <a:t>Русакова</a:t>
            </a:r>
            <a:r>
              <a:rPr lang="ru-RU" sz="2400" kern="100" dirty="0" smtClean="0">
                <a:latin typeface="Times New Roman"/>
                <a:ea typeface="Lucida Sans Unicode"/>
              </a:rPr>
              <a:t> К.- 5а класс- </a:t>
            </a:r>
            <a:r>
              <a:rPr lang="ru-RU" sz="2400" kern="100" dirty="0" err="1" smtClean="0">
                <a:latin typeface="Times New Roman"/>
                <a:ea typeface="Lucida Sans Unicode"/>
              </a:rPr>
              <a:t>коми</a:t>
            </a:r>
            <a:r>
              <a:rPr lang="ru-RU" sz="2400" kern="100" dirty="0" smtClean="0">
                <a:latin typeface="Times New Roman"/>
                <a:ea typeface="Lucida Sans Unicode"/>
              </a:rPr>
              <a:t> язык</a:t>
            </a:r>
            <a:endParaRPr lang="ru-RU" sz="2400" kern="100" dirty="0">
              <a:latin typeface="Times New Roman"/>
              <a:ea typeface="Lucida Sans Unicode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b="1" kern="100" dirty="0">
                <a:latin typeface="Times New Roman"/>
                <a:ea typeface="Lucida Sans Unicode"/>
              </a:rPr>
              <a:t>2014- 2015 учебный год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:</a:t>
            </a:r>
            <a:endParaRPr lang="ru-RU" sz="2400" kern="100" dirty="0" smtClean="0">
              <a:latin typeface="Times New Roman"/>
              <a:ea typeface="Lucida Sans Unicode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Юдина </a:t>
            </a:r>
            <a:r>
              <a:rPr lang="ru-RU" sz="2400" kern="100" dirty="0">
                <a:latin typeface="Times New Roman"/>
                <a:ea typeface="Lucida Sans Unicode"/>
              </a:rPr>
              <a:t>А</a:t>
            </a:r>
            <a:r>
              <a:rPr lang="ru-RU" sz="2400" kern="100" dirty="0" smtClean="0">
                <a:latin typeface="Times New Roman"/>
                <a:ea typeface="Lucida Sans Unicode"/>
              </a:rPr>
              <a:t>.-11А класс  </a:t>
            </a:r>
            <a:r>
              <a:rPr lang="ru-RU" sz="2400" kern="100" dirty="0">
                <a:latin typeface="Times New Roman"/>
                <a:ea typeface="Lucida Sans Unicode"/>
              </a:rPr>
              <a:t> </a:t>
            </a:r>
            <a:r>
              <a:rPr lang="ru-RU" sz="2400" kern="100" dirty="0" smtClean="0">
                <a:latin typeface="Times New Roman"/>
                <a:ea typeface="Lucida Sans Unicode"/>
              </a:rPr>
              <a:t>- </a:t>
            </a:r>
            <a:r>
              <a:rPr lang="ru-RU" sz="2400" kern="100" dirty="0" err="1" smtClean="0">
                <a:latin typeface="Times New Roman"/>
                <a:ea typeface="Lucida Sans Unicode"/>
              </a:rPr>
              <a:t>коми</a:t>
            </a:r>
            <a:r>
              <a:rPr lang="ru-RU" sz="2400" kern="100" dirty="0" smtClean="0">
                <a:latin typeface="Times New Roman"/>
                <a:ea typeface="Lucida Sans Unicode"/>
              </a:rPr>
              <a:t> </a:t>
            </a:r>
            <a:r>
              <a:rPr lang="ru-RU" sz="2400" kern="100" dirty="0">
                <a:latin typeface="Times New Roman"/>
                <a:ea typeface="Lucida Sans Unicode"/>
              </a:rPr>
              <a:t>литература, </a:t>
            </a:r>
            <a:r>
              <a:rPr lang="ru-RU" sz="2400" kern="100" dirty="0" err="1">
                <a:latin typeface="Times New Roman"/>
                <a:ea typeface="Lucida Sans Unicode"/>
              </a:rPr>
              <a:t>коми</a:t>
            </a:r>
            <a:r>
              <a:rPr lang="ru-RU" sz="2400" kern="100" dirty="0">
                <a:latin typeface="Times New Roman"/>
                <a:ea typeface="Lucida Sans Unicode"/>
              </a:rPr>
              <a:t> язык, </a:t>
            </a:r>
            <a:r>
              <a:rPr lang="ru-RU" sz="2400" kern="100" dirty="0" smtClean="0">
                <a:latin typeface="Times New Roman"/>
                <a:ea typeface="Lucida Sans Unicode"/>
              </a:rPr>
              <a:t>технология</a:t>
            </a:r>
            <a:endParaRPr lang="ru-RU" sz="2400" kern="100" dirty="0">
              <a:latin typeface="Times New Roman"/>
              <a:ea typeface="Lucida Sans Unicode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Баева </a:t>
            </a:r>
            <a:r>
              <a:rPr lang="ru-RU" sz="2400" kern="100" dirty="0">
                <a:latin typeface="Times New Roman"/>
                <a:ea typeface="Lucida Sans Unicode"/>
              </a:rPr>
              <a:t>М. </a:t>
            </a:r>
            <a:r>
              <a:rPr lang="ru-RU" sz="2400" kern="100" dirty="0" smtClean="0">
                <a:latin typeface="Times New Roman"/>
                <a:ea typeface="Lucida Sans Unicode"/>
              </a:rPr>
              <a:t>-10б класс – Мировая художественная культура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Рыков </a:t>
            </a:r>
            <a:r>
              <a:rPr lang="ru-RU" sz="2400" kern="100" dirty="0">
                <a:latin typeface="Times New Roman"/>
                <a:ea typeface="Lucida Sans Unicode"/>
              </a:rPr>
              <a:t>П. </a:t>
            </a:r>
            <a:r>
              <a:rPr lang="ru-RU" sz="2400" kern="100" dirty="0" smtClean="0">
                <a:latin typeface="Times New Roman"/>
                <a:ea typeface="Lucida Sans Unicode"/>
              </a:rPr>
              <a:t>-9а класс – география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kern="100" dirty="0" smtClean="0">
                <a:latin typeface="Times New Roman"/>
                <a:ea typeface="Lucida Sans Unicode"/>
              </a:rPr>
              <a:t>Максимов И. – 7в класс- </a:t>
            </a:r>
            <a:r>
              <a:rPr lang="ru-RU" sz="2400" kern="100" dirty="0" err="1" smtClean="0">
                <a:latin typeface="Times New Roman"/>
                <a:ea typeface="Lucida Sans Unicode"/>
              </a:rPr>
              <a:t>коми</a:t>
            </a:r>
            <a:r>
              <a:rPr lang="ru-RU" sz="2400" kern="100" dirty="0" smtClean="0">
                <a:latin typeface="Times New Roman"/>
                <a:ea typeface="Lucida Sans Unicode"/>
              </a:rPr>
              <a:t> язык</a:t>
            </a:r>
            <a:endParaRPr lang="ru-RU" sz="2400" kern="100" dirty="0">
              <a:latin typeface="Times New Roman"/>
              <a:ea typeface="Lucida Sans Unicod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4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90600" y="533400"/>
            <a:ext cx="7162800" cy="5592763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b="1" kern="100" dirty="0">
                <a:latin typeface="Times New Roman"/>
                <a:ea typeface="Lucida Sans Unicode"/>
              </a:rPr>
              <a:t>Ежегодно выпускники школы награждаются золотыми и серебряными медалями. </a:t>
            </a:r>
            <a:endParaRPr lang="ru-RU" sz="2400" b="1" kern="100" dirty="0" smtClean="0">
              <a:latin typeface="Times New Roman"/>
              <a:ea typeface="Lucida Sans Unicode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kern="100" dirty="0" smtClean="0">
                <a:latin typeface="Times New Roman"/>
                <a:ea typeface="Lucida Sans Unicode"/>
              </a:rPr>
              <a:t>В 2011-2013г. </a:t>
            </a:r>
            <a:r>
              <a:rPr lang="ru-RU" sz="2400" b="1" kern="100" dirty="0">
                <a:latin typeface="Times New Roman"/>
                <a:ea typeface="Lucida Sans Unicode"/>
              </a:rPr>
              <a:t>- 9 выпускников 11 классов  награждены золотыми медалями и 2 выпускника-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серебряными </a:t>
            </a:r>
            <a:r>
              <a:rPr lang="ru-RU" sz="2400" b="1" kern="100" dirty="0">
                <a:latin typeface="Times New Roman"/>
                <a:ea typeface="Lucida Sans Unicode"/>
              </a:rPr>
              <a:t>медалями.  В  2014-2015 учебном году-  3 золотые медали получили учащиеся 11-х классов. </a:t>
            </a:r>
            <a:endParaRPr lang="ru-RU" sz="2400" b="1" kern="100" dirty="0" smtClean="0">
              <a:latin typeface="Times New Roman"/>
              <a:ea typeface="Lucida Sans Unicode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kern="100" dirty="0" smtClean="0">
                <a:latin typeface="Times New Roman"/>
                <a:ea typeface="Lucida Sans Unicode"/>
              </a:rPr>
              <a:t>В </a:t>
            </a:r>
            <a:r>
              <a:rPr lang="ru-RU" sz="2400" b="1" kern="100" dirty="0">
                <a:latin typeface="Times New Roman"/>
                <a:ea typeface="Lucida Sans Unicode"/>
              </a:rPr>
              <a:t>2013-2014 учебном году 1 учащийся  9 класса получил аттестат особого образца. В 2014-2015 учебном году- 5 аттестатов особого образца в 9 классах.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9148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User\Desktop\DSC_1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77" y="4343398"/>
            <a:ext cx="2827137" cy="18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294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мастерство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838200"/>
            <a:ext cx="7086600" cy="4830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Победитель конкурса ПНПО на получение денежного поощрения лучшими учителями в Республике Коми- учитель иностранного языка Мальгина Жанетта Васильевна.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Призер муниципального и Республиканского конкурса профессионального мастерства «Учитель года» - учитель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языка Оплеснина Янина Петровна.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Лауреат Республиканского конкурса «Учитель года» - учитель начальных классов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Темирканова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Анатольевна.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Победители и призеры дистанционных Международных, Всероссийских, Республиканских конкурсов и конференций, муниципальных конкурсов.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478" y="457200"/>
            <a:ext cx="1824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66" y="2057400"/>
            <a:ext cx="13477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3" y="3962400"/>
            <a:ext cx="13652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8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533400"/>
            <a:ext cx="7239000" cy="4114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	</a:t>
            </a:r>
            <a:r>
              <a:rPr lang="ru-RU" sz="2400" b="1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Педагогическими </a:t>
            </a: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работниками школы представлен опыт работы по введению  ФГОС НОО, ФГОС ООО (городские семинары). </a:t>
            </a:r>
            <a:endParaRPr lang="ru-RU" sz="2400" b="1" kern="100" dirty="0" smtClean="0">
              <a:latin typeface="Times New Roman" panose="02020603050405020304" pitchFamily="18" charset="0"/>
              <a:ea typeface="Lucida Sans Unicode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	</a:t>
            </a:r>
            <a:r>
              <a:rPr lang="ru-RU" sz="2400" b="1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Ежегодно </a:t>
            </a: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учителя школы принимают участие в конкурсах профессионального мастерства на </a:t>
            </a:r>
            <a:r>
              <a:rPr lang="ru-RU" sz="2400" b="1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муниципальном</a:t>
            </a: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, республиканском уровне, </a:t>
            </a:r>
            <a:r>
              <a:rPr lang="ru-RU" sz="2400" b="1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международных </a:t>
            </a: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конкурсах по программе повышения </a:t>
            </a:r>
            <a:r>
              <a:rPr lang="ru-RU" sz="2400" b="1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педагогического </a:t>
            </a: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мастерства «</a:t>
            </a:r>
            <a:r>
              <a:rPr lang="ru-RU" sz="2400" b="1" kern="100" dirty="0" err="1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Айрекс</a:t>
            </a:r>
            <a:r>
              <a:rPr lang="ru-RU" sz="2400" b="1" kern="100" dirty="0" smtClean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», международных </a:t>
            </a:r>
            <a:r>
              <a:rPr lang="ru-RU" sz="2400" b="1" kern="100" dirty="0">
                <a:latin typeface="Times New Roman" panose="02020603050405020304" pitchFamily="18" charset="0"/>
                <a:ea typeface="Lucida Sans Unicode"/>
                <a:cs typeface="Times New Roman" panose="02020603050405020304" pitchFamily="18" charset="0"/>
              </a:rPr>
              <a:t>конференциях 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968111"/>
            <a:ext cx="3810000" cy="2398587"/>
          </a:xfrm>
        </p:spPr>
      </p:pic>
    </p:spTree>
    <p:extLst>
      <p:ext uri="{BB962C8B-B14F-4D97-AF65-F5344CB8AC3E}">
        <p14:creationId xmlns="" xmlns:p14="http://schemas.microsoft.com/office/powerpoint/2010/main" val="17504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дополнительного образования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8201"/>
            <a:ext cx="7458076" cy="365760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b="1" kern="100" dirty="0" smtClean="0">
                <a:latin typeface="Times New Roman"/>
                <a:ea typeface="Lucida Sans Unicode"/>
              </a:rPr>
              <a:t>В школе дополнительное образование представлено по следующим </a:t>
            </a:r>
            <a:r>
              <a:rPr lang="ru-RU" sz="2400" b="1" kern="100" dirty="0">
                <a:latin typeface="Times New Roman"/>
                <a:ea typeface="Lucida Sans Unicode"/>
              </a:rPr>
              <a:t>направлениям: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400" b="1" kern="100" dirty="0">
                <a:latin typeface="Times New Roman"/>
                <a:ea typeface="Lucida Sans Unicode"/>
              </a:rPr>
              <a:t>1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.   Кружок «Лучик</a:t>
            </a:r>
            <a:r>
              <a:rPr lang="ru-RU" sz="2400" b="1" kern="100" dirty="0">
                <a:latin typeface="Times New Roman"/>
                <a:ea typeface="Lucida Sans Unicode"/>
              </a:rPr>
              <a:t>» - художественно-эстетическая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направленность</a:t>
            </a:r>
            <a:r>
              <a:rPr lang="ru-RU" sz="2400" b="1" kern="100" dirty="0">
                <a:latin typeface="Times New Roman"/>
                <a:ea typeface="Lucida Sans Unicode"/>
              </a:rPr>
              <a:t>.</a:t>
            </a:r>
          </a:p>
          <a:p>
            <a:pPr marL="457200" indent="-457200">
              <a:spcAft>
                <a:spcPts val="0"/>
              </a:spcAft>
              <a:buAutoNum type="arabicPeriod" startAt="2"/>
            </a:pPr>
            <a:r>
              <a:rPr lang="ru-RU" sz="2400" b="1" kern="100" dirty="0" smtClean="0">
                <a:latin typeface="Times New Roman"/>
                <a:ea typeface="Lucida Sans Unicode"/>
              </a:rPr>
              <a:t>Кружок «Агат</a:t>
            </a:r>
            <a:r>
              <a:rPr lang="ru-RU" sz="2400" b="1" kern="100" dirty="0">
                <a:latin typeface="Times New Roman"/>
                <a:ea typeface="Lucida Sans Unicode"/>
              </a:rPr>
              <a:t>» - туристско-краеведческая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направленность.</a:t>
            </a:r>
          </a:p>
          <a:p>
            <a:pPr marL="457200" indent="-457200">
              <a:spcAft>
                <a:spcPts val="0"/>
              </a:spcAft>
              <a:buAutoNum type="arabicPeriod" startAt="3"/>
            </a:pPr>
            <a:r>
              <a:rPr lang="ru-RU" sz="2400" b="1" kern="100" dirty="0" smtClean="0">
                <a:latin typeface="Times New Roman"/>
                <a:ea typeface="Lucida Sans Unicode"/>
              </a:rPr>
              <a:t>Кружок «Аврора</a:t>
            </a:r>
            <a:r>
              <a:rPr lang="ru-RU" sz="2400" b="1" kern="100" dirty="0">
                <a:latin typeface="Times New Roman"/>
                <a:ea typeface="Lucida Sans Unicode"/>
              </a:rPr>
              <a:t>» - эколого-биологическая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направленность.</a:t>
            </a:r>
          </a:p>
          <a:p>
            <a:pPr marL="457200" indent="-457200">
              <a:spcAft>
                <a:spcPts val="0"/>
              </a:spcAft>
              <a:buAutoNum type="arabicPeriod" startAt="3"/>
            </a:pPr>
            <a:r>
              <a:rPr lang="ru-RU" sz="2400" b="1" kern="100" dirty="0" smtClean="0">
                <a:latin typeface="Times New Roman"/>
              </a:rPr>
              <a:t>Секции по баскетболу, волейболу, мини-футболу.</a:t>
            </a:r>
            <a:endParaRPr lang="ru-RU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143380"/>
            <a:ext cx="3112866" cy="207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580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43800" cy="1847840"/>
          </a:xfrm>
        </p:spPr>
        <p:txBody>
          <a:bodyPr>
            <a:noAutofit/>
          </a:bodyPr>
          <a:lstStyle/>
          <a:p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Военно-патриотический </a:t>
            </a:r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А.И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Алексеева с </a:t>
            </a:r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нашей школы</a:t>
            </a:r>
            <a:b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2011 год</a:t>
            </a:r>
            <a:b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2014 год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E: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600000">
            <a:off x="1000100" y="2285992"/>
            <a:ext cx="4410391" cy="35710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C:\Documents and Settings\ученик5\Рабочий стол\DSC02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285992"/>
            <a:ext cx="2664988" cy="3553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6194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школьный  конкурс «Ученик года»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571876"/>
            <a:ext cx="3680224" cy="245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2" descr="M:\фото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214422"/>
            <a:ext cx="3392480" cy="226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522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газета «ШИК»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51"/>
            <a:ext cx="2414225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9829"/>
            <a:ext cx="22860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21" y="848638"/>
            <a:ext cx="345122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73" y="3433088"/>
            <a:ext cx="2010674" cy="277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95" y="3467535"/>
            <a:ext cx="1946129" cy="273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19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проектных и исследовательских работ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4400"/>
            <a:ext cx="7467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b="1" kern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Конкурсы проектных и </a:t>
            </a:r>
            <a:r>
              <a:rPr lang="ru-RU" altLang="ru-RU" sz="2400" b="1" kern="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исследовательских работ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исследовательских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– </a:t>
            </a:r>
            <a:r>
              <a:rPr lang="en-US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Призеры:</a:t>
            </a:r>
            <a:endParaRPr lang="ru-RU" altLang="ru-RU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endParaRPr lang="ru-RU" altLang="ru-RU" sz="24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 исследователь! Я открываю мир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en-US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endParaRPr lang="ru-RU" altLang="ru-RU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конференция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Отечество- земля К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оми» - </a:t>
            </a:r>
            <a:r>
              <a:rPr lang="en-US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молодежная </a:t>
            </a:r>
            <a:endParaRPr lang="ru-RU" altLang="ru-RU" sz="2400" b="1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«Интеграция» - </a:t>
            </a:r>
            <a:r>
              <a:rPr lang="en-US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198"/>
            <a:ext cx="2260948" cy="151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094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викторины, интеллектуальные игры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87963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«Лучший 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письма» –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призеры.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«Консультант-плюс»-призеры.</a:t>
            </a:r>
            <a:endParaRPr lang="ru-RU" altLang="ru-RU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чтецов – призеры «Белеет парус одинокий», к 70-летию Победы, к юбилею Есенина и др.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рисунков, фотографий, презентаций,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плакатов - 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призеры.</a:t>
            </a:r>
            <a:endParaRPr lang="ru-RU" altLang="ru-RU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</a:t>
            </a:r>
            <a:r>
              <a:rPr lang="en-US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«Год патриотизма в РК», по местному самоуправлению, по краеведению – победители и 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призеры.</a:t>
            </a:r>
          </a:p>
          <a:p>
            <a:pPr lvl="0" eaLnBrk="0" fontAlgn="base" hangingPunct="0">
              <a:spcAft>
                <a:spcPct val="0"/>
              </a:spcAft>
              <a:buFontTx/>
              <a:buChar char="•"/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игры, </a:t>
            </a:r>
            <a:r>
              <a:rPr lang="ru-RU" sz="2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3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27"/>
            <a:ext cx="7772400" cy="961373"/>
          </a:xfrm>
        </p:spPr>
        <p:txBody>
          <a:bodyPr>
            <a:normAutofit/>
          </a:bodyPr>
          <a:lstStyle/>
          <a:p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имени Героя России </a:t>
            </a: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lang="ru-RU" alt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Ивановича Алексеева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914400" y="4760069"/>
            <a:ext cx="7162800" cy="1752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начальник Управления кадров Управления Федеральной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службы безопасности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(ФСБ) Российской Федерации по Республике Коми,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подполковник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img-10383906" descr="http://uhta-school3.ru/static/img/0000/0001/0383/10383906.gem7mr5820.W66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21705"/>
            <a:ext cx="22860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37" y="1447800"/>
            <a:ext cx="2359436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88" y="1447801"/>
            <a:ext cx="2436526" cy="316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86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достижения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00100" y="3214686"/>
          <a:ext cx="7228987" cy="2786082"/>
        </p:xfrm>
        <a:graphic>
          <a:graphicData uri="http://schemas.openxmlformats.org/drawingml/2006/table">
            <a:tbl>
              <a:tblPr/>
              <a:tblGrid>
                <a:gridCol w="428628"/>
                <a:gridCol w="3192363"/>
                <a:gridCol w="1283077"/>
                <a:gridCol w="2324919"/>
              </a:tblGrid>
              <a:tr h="34251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2014-2015 </a:t>
                      </a: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Баскетбольные эстафеты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4-5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классы  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Баскетбол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6-7классы   </a:t>
                      </a:r>
                      <a:r>
                        <a:rPr lang="ru-RU" sz="16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Пионербол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6-7</a:t>
                      </a:r>
                      <a:r>
                        <a:rPr lang="ru-RU" sz="16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классы   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Эстафета,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посвящённая «Дню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Победы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6-7классы   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День бегуна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III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  4-5; 6-7 классы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Весёлые старты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1-2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классы  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00100" y="428605"/>
          <a:ext cx="7215238" cy="2614211"/>
        </p:xfrm>
        <a:graphic>
          <a:graphicData uri="http://schemas.openxmlformats.org/drawingml/2006/table">
            <a:tbl>
              <a:tblPr/>
              <a:tblGrid>
                <a:gridCol w="508860"/>
                <a:gridCol w="3098383"/>
                <a:gridCol w="1283076"/>
                <a:gridCol w="2324919"/>
              </a:tblGrid>
              <a:tr h="29172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2013-2014 год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Баскетбольные эстафеты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4-5 классы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Баскетбол (девушки)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Финал Чемпионата</a:t>
                      </a:r>
                      <a:r>
                        <a:rPr lang="en-US" sz="1600" b="1" baseline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КЭС – Баскет  РК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Пионербол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6-7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классы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Эстафета,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посвящённая «Дню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Победы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8-9 классы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День бегуна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II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10-11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r>
                        <a:rPr lang="ru-RU" sz="16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8-9 ;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4-5 классы г.Ухта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956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772400" cy="79216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Всероссийских, республиканских,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акциях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214686"/>
            <a:ext cx="4343400" cy="289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85786" y="1285860"/>
            <a:ext cx="7858180" cy="1500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благотворительная акция «Добрый город»</a:t>
            </a: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Городская акция «Вахта памяти», «Знамя Победы»</a:t>
            </a: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Всероссийская акция «Ура Победе!»</a:t>
            </a: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pp.vk.me/c622218/v622218879/2fb43/ukDstHmlQY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868" y="3214686"/>
            <a:ext cx="1947815" cy="29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75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43000"/>
            <a:ext cx="7543800" cy="498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Присвоение МОУ «СОШ №3»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статуса муниципального ресурсного центра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 вопросах  организации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деятельности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01 сентября 2015 года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wnloads\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88703"/>
            <a:ext cx="7315200" cy="1916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4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1"/>
            <a:ext cx="76962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school3\AppData\Local\Temp\Scan ресурсный центр 2 стр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05" t="1820" r="3617" b="3265"/>
          <a:stretch/>
        </p:blipFill>
        <p:spPr bwMode="auto">
          <a:xfrm>
            <a:off x="4607490" y="709620"/>
            <a:ext cx="3093929" cy="460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chool3\AppData\Local\Temp\Sc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91" t="1798" r="3067"/>
          <a:stretch/>
        </p:blipFill>
        <p:spPr bwMode="auto">
          <a:xfrm>
            <a:off x="1352811" y="601249"/>
            <a:ext cx="3118981" cy="4826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44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3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1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42852"/>
            <a:ext cx="7848600" cy="264320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Кадровый 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состав: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всего 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педагогических работников- 50,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 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высшим образованием- 42 (84%),</a:t>
            </a:r>
            <a:b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 средне 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-специальным - 8 (16%).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Высшая </a:t>
            </a: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категория- 9 (18%) , 1 кат.- 23 (46%).</a:t>
            </a:r>
            <a:b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950504"/>
            <a:ext cx="4143404" cy="310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529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00" y="1142984"/>
            <a:ext cx="7686700" cy="4983179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 smtClean="0">
                <a:latin typeface="Times New Roman"/>
                <a:ea typeface="Lucida Sans Unicode"/>
              </a:rPr>
              <a:t>38 учебных кабинетов; 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>
                <a:latin typeface="Times New Roman"/>
                <a:ea typeface="Lucida Sans Unicode"/>
              </a:rPr>
              <a:t>а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ктовый зал;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 smtClean="0">
                <a:latin typeface="Times New Roman"/>
                <a:ea typeface="Lucida Sans Unicode"/>
              </a:rPr>
              <a:t>спортивный зал; 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>
                <a:latin typeface="Times New Roman"/>
                <a:ea typeface="Lucida Sans Unicode"/>
              </a:rPr>
              <a:t>с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толовая;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 smtClean="0">
                <a:latin typeface="Times New Roman"/>
                <a:ea typeface="Lucida Sans Unicode"/>
              </a:rPr>
              <a:t>библиотека; 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>
                <a:latin typeface="Times New Roman"/>
                <a:ea typeface="Lucida Sans Unicode"/>
              </a:rPr>
              <a:t>м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едицинский кабинет;</a:t>
            </a:r>
          </a:p>
          <a:p>
            <a:pPr algn="just">
              <a:spcAft>
                <a:spcPts val="0"/>
              </a:spcAft>
              <a:buFontTx/>
              <a:buChar char="-"/>
            </a:pPr>
            <a:r>
              <a:rPr lang="ru-RU" sz="2400" b="1" kern="100" dirty="0">
                <a:latin typeface="Times New Roman"/>
              </a:rPr>
              <a:t>с</a:t>
            </a:r>
            <a:r>
              <a:rPr lang="ru-RU" sz="2400" b="1" kern="100" dirty="0" smtClean="0">
                <a:latin typeface="Times New Roman"/>
              </a:rPr>
              <a:t>портивная площадка с тренажерным комплексом, волейбольными и баскетбольными площадками, имеющими искусственное покрытие.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dirty="0"/>
          </a:p>
        </p:txBody>
      </p:sp>
      <p:pic>
        <p:nvPicPr>
          <p:cNvPr id="22533" name="Picture 5" descr="F:\DSCN1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357298"/>
            <a:ext cx="1695449" cy="2214578"/>
          </a:xfrm>
          <a:prstGeom prst="rect">
            <a:avLst/>
          </a:prstGeom>
          <a:noFill/>
        </p:spPr>
      </p:pic>
      <p:pic>
        <p:nvPicPr>
          <p:cNvPr id="22530" name="Picture 2" descr="F:\столов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000636"/>
            <a:ext cx="2084823" cy="1571636"/>
          </a:xfrm>
          <a:prstGeom prst="rect">
            <a:avLst/>
          </a:prstGeom>
          <a:noFill/>
        </p:spPr>
      </p:pic>
      <p:pic>
        <p:nvPicPr>
          <p:cNvPr id="22532" name="Picture 4" descr="F:\хим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5000636"/>
            <a:ext cx="1976452" cy="1482338"/>
          </a:xfrm>
          <a:prstGeom prst="rect">
            <a:avLst/>
          </a:prstGeom>
          <a:noFill/>
        </p:spPr>
      </p:pic>
      <p:pic>
        <p:nvPicPr>
          <p:cNvPr id="9" name="Picture 4" descr="F:\Фото\лицензия\DSCN1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5000636"/>
            <a:ext cx="2643206" cy="149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83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учащихся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143000"/>
            <a:ext cx="7086600" cy="4983163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kern="100" dirty="0">
                <a:latin typeface="Times New Roman"/>
                <a:ea typeface="Lucida Sans Unicode"/>
              </a:rPr>
              <a:t>Общеобразовательные классы: </a:t>
            </a:r>
            <a:endParaRPr lang="ru-RU" sz="2400" b="1" kern="100" dirty="0" smtClean="0">
              <a:latin typeface="Times New Roman"/>
              <a:ea typeface="Lucida Sans Unicode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kern="100" dirty="0">
                <a:latin typeface="Times New Roman"/>
                <a:ea typeface="Lucida Sans Unicode"/>
              </a:rPr>
              <a:t>	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37 классов, </a:t>
            </a:r>
            <a:r>
              <a:rPr lang="ru-RU" sz="2400" b="1" kern="100" dirty="0">
                <a:latin typeface="Times New Roman"/>
                <a:ea typeface="Lucida Sans Unicode"/>
              </a:rPr>
              <a:t>967 обучающихся.</a:t>
            </a:r>
          </a:p>
          <a:p>
            <a:pPr algn="just">
              <a:spcAft>
                <a:spcPts val="0"/>
              </a:spcAft>
            </a:pPr>
            <a:r>
              <a:rPr lang="ru-RU" sz="2400" b="1" kern="100" dirty="0">
                <a:latin typeface="Times New Roman"/>
                <a:ea typeface="Lucida Sans Unicode"/>
              </a:rPr>
              <a:t>Наряду с общеобразовательными классами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функционирует </a:t>
            </a:r>
            <a:r>
              <a:rPr lang="ru-RU" sz="2400" b="1" kern="100" dirty="0">
                <a:latin typeface="Times New Roman"/>
                <a:ea typeface="Lucida Sans Unicode"/>
              </a:rPr>
              <a:t>класс для учащихся с ОВЗ, в котором обучается 15 учащихся.  </a:t>
            </a:r>
          </a:p>
          <a:p>
            <a:pPr algn="just">
              <a:spcAft>
                <a:spcPts val="0"/>
              </a:spcAft>
            </a:pPr>
            <a:r>
              <a:rPr lang="ru-RU" sz="2400" b="1" kern="100" dirty="0">
                <a:latin typeface="Times New Roman"/>
                <a:ea typeface="Lucida Sans Unicode"/>
              </a:rPr>
              <a:t>Начальное общее образование -17/ 442,  основное общее образование – 17/428, среднее общее образование –4/97.</a:t>
            </a:r>
          </a:p>
          <a:p>
            <a:r>
              <a:rPr lang="ru-RU" sz="2400" b="1" kern="100" dirty="0">
                <a:latin typeface="Times New Roman"/>
                <a:ea typeface="Lucida Sans Unicode"/>
              </a:rPr>
              <a:t>В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физико-математических классах </a:t>
            </a:r>
            <a:r>
              <a:rPr lang="ru-RU" sz="2400" b="1" kern="100" dirty="0">
                <a:latin typeface="Times New Roman"/>
                <a:ea typeface="Lucida Sans Unicode"/>
              </a:rPr>
              <a:t>обучается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52 </a:t>
            </a:r>
            <a:r>
              <a:rPr lang="ru-RU" sz="2400" b="1" kern="100" dirty="0">
                <a:latin typeface="Times New Roman"/>
                <a:ea typeface="Lucida Sans Unicode"/>
              </a:rPr>
              <a:t>учащихся, в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социально-гуманитарных- </a:t>
            </a:r>
            <a:r>
              <a:rPr lang="ru-RU" sz="2400" b="1" kern="100" dirty="0">
                <a:latin typeface="Times New Roman"/>
                <a:ea typeface="Lucida Sans Unicode"/>
              </a:rPr>
              <a:t>45 учащихся.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5419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91400" cy="28956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Миссия школы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создать такое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образовательное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пространство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которое позволит обеспечить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личностный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рост обучающегося  и его подготовку к полноценному и эффективному участию в общественной и профессиональной жизни в условиях нового 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информационно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рыночного общества.</a:t>
            </a:r>
            <a:r>
              <a:rPr lang="ru-RU" sz="2400" dirty="0">
                <a:ea typeface="Times New Roman"/>
                <a:cs typeface="Times New Roman"/>
              </a:rPr>
              <a:t/>
            </a:r>
            <a:br>
              <a:rPr lang="ru-RU" sz="2400" dirty="0">
                <a:ea typeface="Times New Roman"/>
                <a:cs typeface="Times New Roman"/>
              </a:rPr>
            </a:br>
            <a:endParaRPr lang="ru-RU" sz="2400" dirty="0"/>
          </a:p>
        </p:txBody>
      </p:sp>
      <p:sp>
        <p:nvSpPr>
          <p:cNvPr id="20482" name="AutoShape 2" descr="https://pp.vk.me/c620931/v620931312/12a55/uxSUoS8KCi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pp.vk.me/c620931/v620931312/12a55/uxSUoS8KCi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F:\мис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143248"/>
            <a:ext cx="3849656" cy="2565430"/>
          </a:xfrm>
          <a:prstGeom prst="rect">
            <a:avLst/>
          </a:prstGeom>
          <a:noFill/>
        </p:spPr>
      </p:pic>
      <p:pic>
        <p:nvPicPr>
          <p:cNvPr id="20486" name="Picture 6" descr="F:\лаге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214686"/>
            <a:ext cx="3737626" cy="2490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284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400"/>
            <a:ext cx="7315200" cy="5973763"/>
          </a:xfrm>
        </p:spPr>
        <p:txBody>
          <a:bodyPr>
            <a:normAutofit/>
          </a:bodyPr>
          <a:lstStyle/>
          <a:p>
            <a:r>
              <a:rPr lang="ru-RU" sz="2400" b="1" kern="100" dirty="0" smtClean="0">
                <a:latin typeface="Times New Roman"/>
                <a:ea typeface="Lucida Sans Unicode"/>
              </a:rPr>
              <a:t>Особое </a:t>
            </a:r>
            <a:r>
              <a:rPr lang="ru-RU" sz="2400" b="1" kern="100" dirty="0">
                <a:latin typeface="Times New Roman"/>
                <a:ea typeface="Lucida Sans Unicode"/>
              </a:rPr>
              <a:t>внимание педагогический коллектив уделяет </a:t>
            </a:r>
            <a:r>
              <a:rPr lang="ru-RU" sz="2400" b="1" kern="100" dirty="0" err="1">
                <a:latin typeface="Times New Roman"/>
                <a:ea typeface="Lucida Sans Unicode"/>
              </a:rPr>
              <a:t>предпрофильной</a:t>
            </a:r>
            <a:r>
              <a:rPr lang="ru-RU" sz="2400" b="1" kern="100" dirty="0">
                <a:latin typeface="Times New Roman"/>
                <a:ea typeface="Lucida Sans Unicode"/>
              </a:rPr>
              <a:t> подготовке учащихся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9-х </a:t>
            </a:r>
            <a:r>
              <a:rPr lang="ru-RU" sz="2400" b="1" kern="100" dirty="0">
                <a:latin typeface="Times New Roman"/>
                <a:ea typeface="Lucida Sans Unicode"/>
              </a:rPr>
              <a:t>классов,  профильному обучению в 10-11 классах,  </a:t>
            </a:r>
            <a:r>
              <a:rPr lang="ru-RU" sz="2400" b="1" kern="100" dirty="0" err="1">
                <a:latin typeface="Times New Roman"/>
                <a:ea typeface="Lucida Sans Unicode"/>
              </a:rPr>
              <a:t>профориентационной</a:t>
            </a:r>
            <a:r>
              <a:rPr lang="ru-RU" sz="2400" b="1" kern="100" dirty="0">
                <a:latin typeface="Times New Roman"/>
                <a:ea typeface="Lucida Sans Unicode"/>
              </a:rPr>
              <a:t> работе.   </a:t>
            </a:r>
            <a:endParaRPr lang="ru-RU" sz="2400" b="1" kern="100" dirty="0" smtClean="0">
              <a:latin typeface="Times New Roman"/>
              <a:ea typeface="Lucida Sans Unicode"/>
            </a:endParaRPr>
          </a:p>
          <a:p>
            <a:r>
              <a:rPr lang="ru-RU" sz="2400" b="1" kern="100" dirty="0" smtClean="0">
                <a:latin typeface="Times New Roman"/>
                <a:ea typeface="Lucida Sans Unicode"/>
              </a:rPr>
              <a:t>В </a:t>
            </a:r>
            <a:r>
              <a:rPr lang="ru-RU" sz="2400" b="1" kern="100" dirty="0">
                <a:latin typeface="Times New Roman"/>
                <a:ea typeface="Lucida Sans Unicode"/>
              </a:rPr>
              <a:t>школе успешно реализуются программы по развитию одаренности, по </a:t>
            </a:r>
            <a:r>
              <a:rPr lang="ru-RU" sz="2400" b="1" kern="100" dirty="0" err="1">
                <a:latin typeface="Times New Roman"/>
                <a:ea typeface="Lucida Sans Unicode"/>
              </a:rPr>
              <a:t>здоровьесбережению</a:t>
            </a:r>
            <a:r>
              <a:rPr lang="ru-RU" sz="2400" b="1" kern="100" dirty="0">
                <a:latin typeface="Times New Roman"/>
                <a:ea typeface="Lucida Sans Unicode"/>
              </a:rPr>
              <a:t>, духовно-нравственному </a:t>
            </a:r>
            <a:r>
              <a:rPr lang="ru-RU" sz="2400" b="1" kern="100" dirty="0" smtClean="0">
                <a:latin typeface="Times New Roman"/>
                <a:ea typeface="Lucida Sans Unicode"/>
              </a:rPr>
              <a:t>и патриотическому воспитанию.</a:t>
            </a:r>
            <a:endParaRPr lang="ru-RU" sz="2400" b="1" dirty="0"/>
          </a:p>
        </p:txBody>
      </p:sp>
      <p:pic>
        <p:nvPicPr>
          <p:cNvPr id="4" name="Picture 8" descr="D:\фото 2015\106_PANA\106_PANA\P10609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429000"/>
            <a:ext cx="3595690" cy="239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413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программы, реализуемые в школе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47314403"/>
              </p:ext>
            </p:extLst>
          </p:nvPr>
        </p:nvGraphicFramePr>
        <p:xfrm>
          <a:off x="914400" y="1371600"/>
          <a:ext cx="7391400" cy="49245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712084"/>
                <a:gridCol w="2679316"/>
              </a:tblGrid>
              <a:tr h="555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программы, проекта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Сроки реализации</a:t>
                      </a:r>
                      <a:endParaRPr lang="ru-RU" sz="2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формирования и культуры здорового и безопасного образа жизни младшего школьника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2011-2015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духовно-нравственного воспитания младшего школьника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2011-2015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Программа патриотического воспитания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2011-2016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«Твое здоровье - в твоих руках»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2009-2013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«Одаренные дети»</a:t>
                      </a:r>
                      <a:endParaRPr lang="ru-RU" sz="2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-201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302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работы по программе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«Твое здоровье – в твоих руках»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7224" y="1214422"/>
          <a:ext cx="7215238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8538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825</Words>
  <Application>Microsoft Office PowerPoint</Application>
  <PresentationFormat>Экран (4:3)</PresentationFormat>
  <Paragraphs>164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        Муниципальное общеобразовательное учреждение «Средняя общеобразовательная школа №3» Дата основания: 1964 год</vt:lpstr>
      <vt:lpstr>Школа имени Героя России  Александра Ивановича Алексеева</vt:lpstr>
      <vt:lpstr> Кадровый состав:  всего педагогических работников- 50,  с  высшим образованием- 42 (84%), со средне -специальным - 8 (16%).  Высшая категория- 9 (18%) , 1 кат.- 23 (46%). </vt:lpstr>
      <vt:lpstr>Материально-техническая база</vt:lpstr>
      <vt:lpstr>Состав учащихся</vt:lpstr>
      <vt:lpstr>Миссия школы -создать такое  образовательное  пространство, которое позволит обеспечить  личностный рост обучающегося  и его подготовку к полноценному и эффективному участию в общественной и профессиональной жизни в условиях нового информационно - рыночного общества. </vt:lpstr>
      <vt:lpstr>Слайд 7</vt:lpstr>
      <vt:lpstr>Проекты, программы, реализуемые в школе</vt:lpstr>
      <vt:lpstr> Результативность работы по программе  «Твое здоровье – в твоих руках»  </vt:lpstr>
      <vt:lpstr>Победители и призёры муниципального этапа  предметных олимпиад</vt:lpstr>
      <vt:lpstr>Результаты учебной деятельности</vt:lpstr>
      <vt:lpstr>Педагогическое мастерство</vt:lpstr>
      <vt:lpstr>Результаты педагогической деятельности</vt:lpstr>
      <vt:lpstr>Система дополнительного образования</vt:lpstr>
      <vt:lpstr>Ежегодный Республиканский Военно-патриотический лагерь им. А.И. Алексеева с участием команды нашей школы III место 2011 год II место 2014 год</vt:lpstr>
      <vt:lpstr>Ежегодный школьный  конкурс «Ученик года»</vt:lpstr>
      <vt:lpstr>Школьная газета «ШИК»</vt:lpstr>
      <vt:lpstr>Участие в конкурсах проектных и исследовательских работ</vt:lpstr>
      <vt:lpstr>Конкурсы, викторины, интеллектуальные игры</vt:lpstr>
      <vt:lpstr>Спортивные достижения</vt:lpstr>
      <vt:lpstr>Участие во Всероссийских, республиканских,  городских акциях</vt:lpstr>
      <vt:lpstr>Перспективы развития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uchenik5</cp:lastModifiedBy>
  <cp:revision>95</cp:revision>
  <dcterms:created xsi:type="dcterms:W3CDTF">2013-10-20T14:54:06Z</dcterms:created>
  <dcterms:modified xsi:type="dcterms:W3CDTF">2015-12-07T13:05:43Z</dcterms:modified>
</cp:coreProperties>
</file>